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T Drugs Bold" charset="1" panose="02000803060000020003"/>
      <p:regular r:id="rId18"/>
    </p:embeddedFont>
    <p:embeddedFont>
      <p:font typeface="TT Drugs" charset="1" panose="020005030600000200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11" Target="../media/VAGqzy4-yj0.mp4" Type="http://schemas.openxmlformats.org/officeDocument/2006/relationships/video"/><Relationship Id="rId12" Target="../media/VAGqzy4-yj0.mp4" Type="http://schemas.microsoft.com/office/2007/relationships/media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0478" y="1028700"/>
            <a:ext cx="8707587" cy="8638881"/>
          </a:xfrm>
          <a:custGeom>
            <a:avLst/>
            <a:gdLst/>
            <a:ahLst/>
            <a:cxnLst/>
            <a:rect r="r" b="b" t="t" l="l"/>
            <a:pathLst>
              <a:path h="8638881" w="8707587">
                <a:moveTo>
                  <a:pt x="0" y="0"/>
                </a:moveTo>
                <a:lnTo>
                  <a:pt x="8707587" y="0"/>
                </a:lnTo>
                <a:lnTo>
                  <a:pt x="8707587" y="8638881"/>
                </a:lnTo>
                <a:lnTo>
                  <a:pt x="0" y="8638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5812" y="1028700"/>
            <a:ext cx="13100168" cy="12428784"/>
          </a:xfrm>
          <a:custGeom>
            <a:avLst/>
            <a:gdLst/>
            <a:ahLst/>
            <a:cxnLst/>
            <a:rect r="r" b="b" t="t" l="l"/>
            <a:pathLst>
              <a:path h="12428784" w="13100168">
                <a:moveTo>
                  <a:pt x="0" y="0"/>
                </a:moveTo>
                <a:lnTo>
                  <a:pt x="13100168" y="0"/>
                </a:lnTo>
                <a:lnTo>
                  <a:pt x="13100168" y="12428784"/>
                </a:lnTo>
                <a:lnTo>
                  <a:pt x="0" y="12428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55361" y="1419225"/>
            <a:ext cx="8665691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MEDIAPIPE UNTUK VIRTUAL PIANO INTERAKTIF </a:t>
            </a:r>
          </a:p>
          <a:p>
            <a:pPr algn="l">
              <a:lnSpc>
                <a:spcPts val="5850"/>
              </a:lnSpc>
            </a:pPr>
            <a:r>
              <a:rPr lang="en-US" b="true" sz="50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BERBASIS DETEKSI GERAKAN TANGAN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55361" y="5544895"/>
            <a:ext cx="4504049" cy="4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2812">
                <a:solidFill>
                  <a:srgbClr val="423123"/>
                </a:solidFill>
                <a:latin typeface="TT Drugs"/>
                <a:ea typeface="TT Drugs"/>
                <a:cs typeface="TT Drugs"/>
                <a:sym typeface="TT Drugs"/>
              </a:rPr>
              <a:t>Prepared by group 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10361" y="502444"/>
            <a:ext cx="1036678" cy="1478540"/>
          </a:xfrm>
          <a:custGeom>
            <a:avLst/>
            <a:gdLst/>
            <a:ahLst/>
            <a:cxnLst/>
            <a:rect r="r" b="b" t="t" l="l"/>
            <a:pathLst>
              <a:path h="1478540" w="1036678">
                <a:moveTo>
                  <a:pt x="0" y="0"/>
                </a:moveTo>
                <a:lnTo>
                  <a:pt x="1036678" y="0"/>
                </a:lnTo>
                <a:lnTo>
                  <a:pt x="1036678" y="1478540"/>
                </a:lnTo>
                <a:lnTo>
                  <a:pt x="0" y="1478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55361" y="6427308"/>
            <a:ext cx="5424025" cy="48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  <a:spcBef>
                <a:spcPct val="0"/>
              </a:spcBef>
            </a:pPr>
            <a:r>
              <a:rPr lang="en-US" sz="2812">
                <a:solidFill>
                  <a:srgbClr val="423123"/>
                </a:solidFill>
                <a:latin typeface="TT Drugs"/>
                <a:ea typeface="TT Drugs"/>
                <a:cs typeface="TT Drugs"/>
                <a:sym typeface="TT Drugs"/>
              </a:rPr>
              <a:t>2A</a:t>
            </a:r>
            <a:r>
              <a:rPr lang="en-US" sz="2812">
                <a:solidFill>
                  <a:srgbClr val="423123"/>
                </a:solidFill>
                <a:latin typeface="TT Drugs"/>
                <a:ea typeface="TT Drugs"/>
                <a:cs typeface="TT Drugs"/>
                <a:sym typeface="TT Drugs"/>
              </a:rPr>
              <a:t> - D3 Teknik Informatika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8111" y="5457913"/>
            <a:ext cx="11265347" cy="6282894"/>
          </a:xfrm>
          <a:custGeom>
            <a:avLst/>
            <a:gdLst/>
            <a:ahLst/>
            <a:cxnLst/>
            <a:rect r="r" b="b" t="t" l="l"/>
            <a:pathLst>
              <a:path h="6282894" w="11265347">
                <a:moveTo>
                  <a:pt x="0" y="0"/>
                </a:moveTo>
                <a:lnTo>
                  <a:pt x="11265347" y="0"/>
                </a:lnTo>
                <a:lnTo>
                  <a:pt x="11265347" y="6282894"/>
                </a:lnTo>
                <a:lnTo>
                  <a:pt x="0" y="628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2837" y="1835119"/>
            <a:ext cx="13549835" cy="6033948"/>
          </a:xfrm>
          <a:custGeom>
            <a:avLst/>
            <a:gdLst/>
            <a:ahLst/>
            <a:cxnLst/>
            <a:rect r="r" b="b" t="t" l="l"/>
            <a:pathLst>
              <a:path h="6033948" w="13549835">
                <a:moveTo>
                  <a:pt x="0" y="0"/>
                </a:moveTo>
                <a:lnTo>
                  <a:pt x="13549835" y="0"/>
                </a:lnTo>
                <a:lnTo>
                  <a:pt x="13549835" y="6033948"/>
                </a:lnTo>
                <a:lnTo>
                  <a:pt x="0" y="6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8287" y="1262253"/>
            <a:ext cx="5171540" cy="2456189"/>
          </a:xfrm>
          <a:custGeom>
            <a:avLst/>
            <a:gdLst/>
            <a:ahLst/>
            <a:cxnLst/>
            <a:rect r="r" b="b" t="t" l="l"/>
            <a:pathLst>
              <a:path h="2456189" w="5171540">
                <a:moveTo>
                  <a:pt x="0" y="0"/>
                </a:moveTo>
                <a:lnTo>
                  <a:pt x="5171540" y="0"/>
                </a:lnTo>
                <a:lnTo>
                  <a:pt x="5171540" y="2456190"/>
                </a:lnTo>
                <a:lnTo>
                  <a:pt x="0" y="245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6327" y="2207050"/>
            <a:ext cx="1890805" cy="1890805"/>
          </a:xfrm>
          <a:custGeom>
            <a:avLst/>
            <a:gdLst/>
            <a:ahLst/>
            <a:cxnLst/>
            <a:rect r="r" b="b" t="t" l="l"/>
            <a:pathLst>
              <a:path h="1890805" w="1890805">
                <a:moveTo>
                  <a:pt x="0" y="0"/>
                </a:moveTo>
                <a:lnTo>
                  <a:pt x="1890805" y="0"/>
                </a:lnTo>
                <a:lnTo>
                  <a:pt x="1890805" y="1890805"/>
                </a:lnTo>
                <a:lnTo>
                  <a:pt x="0" y="1890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3190" y="3964505"/>
            <a:ext cx="8981621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Streamlit Aplikasi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8111" y="5457913"/>
            <a:ext cx="11265347" cy="6282894"/>
          </a:xfrm>
          <a:custGeom>
            <a:avLst/>
            <a:gdLst/>
            <a:ahLst/>
            <a:cxnLst/>
            <a:rect r="r" b="b" t="t" l="l"/>
            <a:pathLst>
              <a:path h="6282894" w="11265347">
                <a:moveTo>
                  <a:pt x="0" y="0"/>
                </a:moveTo>
                <a:lnTo>
                  <a:pt x="11265347" y="0"/>
                </a:lnTo>
                <a:lnTo>
                  <a:pt x="11265347" y="6282894"/>
                </a:lnTo>
                <a:lnTo>
                  <a:pt x="0" y="6282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2837" y="1835119"/>
            <a:ext cx="13549835" cy="6033948"/>
          </a:xfrm>
          <a:custGeom>
            <a:avLst/>
            <a:gdLst/>
            <a:ahLst/>
            <a:cxnLst/>
            <a:rect r="r" b="b" t="t" l="l"/>
            <a:pathLst>
              <a:path h="6033948" w="13549835">
                <a:moveTo>
                  <a:pt x="0" y="0"/>
                </a:moveTo>
                <a:lnTo>
                  <a:pt x="13549835" y="0"/>
                </a:lnTo>
                <a:lnTo>
                  <a:pt x="13549835" y="6033948"/>
                </a:lnTo>
                <a:lnTo>
                  <a:pt x="0" y="6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68287" y="1262253"/>
            <a:ext cx="5171540" cy="2456189"/>
          </a:xfrm>
          <a:custGeom>
            <a:avLst/>
            <a:gdLst/>
            <a:ahLst/>
            <a:cxnLst/>
            <a:rect r="r" b="b" t="t" l="l"/>
            <a:pathLst>
              <a:path h="2456189" w="5171540">
                <a:moveTo>
                  <a:pt x="0" y="0"/>
                </a:moveTo>
                <a:lnTo>
                  <a:pt x="5171540" y="0"/>
                </a:lnTo>
                <a:lnTo>
                  <a:pt x="5171540" y="2456190"/>
                </a:lnTo>
                <a:lnTo>
                  <a:pt x="0" y="2456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6327" y="2207050"/>
            <a:ext cx="1890805" cy="1890805"/>
          </a:xfrm>
          <a:custGeom>
            <a:avLst/>
            <a:gdLst/>
            <a:ahLst/>
            <a:cxnLst/>
            <a:rect r="r" b="b" t="t" l="l"/>
            <a:pathLst>
              <a:path h="1890805" w="1890805">
                <a:moveTo>
                  <a:pt x="0" y="0"/>
                </a:moveTo>
                <a:lnTo>
                  <a:pt x="1890805" y="0"/>
                </a:lnTo>
                <a:lnTo>
                  <a:pt x="1890805" y="1890805"/>
                </a:lnTo>
                <a:lnTo>
                  <a:pt x="0" y="18908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28700" y="1449348"/>
            <a:ext cx="16230600" cy="73883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4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3620" y="1216261"/>
            <a:ext cx="10451220" cy="14540828"/>
          </a:xfrm>
          <a:custGeom>
            <a:avLst/>
            <a:gdLst/>
            <a:ahLst/>
            <a:cxnLst/>
            <a:rect r="r" b="b" t="t" l="l"/>
            <a:pathLst>
              <a:path h="14540828" w="10451220">
                <a:moveTo>
                  <a:pt x="0" y="0"/>
                </a:moveTo>
                <a:lnTo>
                  <a:pt x="10451220" y="0"/>
                </a:lnTo>
                <a:lnTo>
                  <a:pt x="10451220" y="14540828"/>
                </a:lnTo>
                <a:lnTo>
                  <a:pt x="0" y="1454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82528" y="2345412"/>
            <a:ext cx="7441680" cy="3870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85"/>
              </a:lnSpc>
            </a:pPr>
            <a:r>
              <a:rPr lang="en-US" b="true" sz="14737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TERIMA 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3646" y="2581961"/>
            <a:ext cx="4873012" cy="5926854"/>
            <a:chOff x="0" y="0"/>
            <a:chExt cx="6682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278" cy="812800"/>
            </a:xfrm>
            <a:custGeom>
              <a:avLst/>
              <a:gdLst/>
              <a:ahLst/>
              <a:cxnLst/>
              <a:rect r="r" b="b" t="t" l="l"/>
              <a:pathLst>
                <a:path h="812800" w="668278">
                  <a:moveTo>
                    <a:pt x="36541" y="0"/>
                  </a:moveTo>
                  <a:lnTo>
                    <a:pt x="631737" y="0"/>
                  </a:lnTo>
                  <a:cubicBezTo>
                    <a:pt x="651918" y="0"/>
                    <a:pt x="668278" y="16360"/>
                    <a:pt x="668278" y="36541"/>
                  </a:cubicBezTo>
                  <a:lnTo>
                    <a:pt x="668278" y="776259"/>
                  </a:lnTo>
                  <a:cubicBezTo>
                    <a:pt x="668278" y="796440"/>
                    <a:pt x="651918" y="812800"/>
                    <a:pt x="631737" y="812800"/>
                  </a:cubicBezTo>
                  <a:lnTo>
                    <a:pt x="36541" y="812800"/>
                  </a:lnTo>
                  <a:cubicBezTo>
                    <a:pt x="16360" y="812800"/>
                    <a:pt x="0" y="796440"/>
                    <a:pt x="0" y="776259"/>
                  </a:cubicBezTo>
                  <a:lnTo>
                    <a:pt x="0" y="36541"/>
                  </a:lnTo>
                  <a:cubicBezTo>
                    <a:pt x="0" y="16360"/>
                    <a:pt x="16360" y="0"/>
                    <a:pt x="36541" y="0"/>
                  </a:cubicBezTo>
                  <a:close/>
                </a:path>
              </a:pathLst>
            </a:custGeom>
            <a:blipFill>
              <a:blip r:embed="rId2"/>
              <a:stretch>
                <a:fillRect l="-40445" t="-46091" r="-46076" b="-5838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863855" y="2581961"/>
            <a:ext cx="4873012" cy="5926854"/>
            <a:chOff x="0" y="0"/>
            <a:chExt cx="66827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8278" cy="812800"/>
            </a:xfrm>
            <a:custGeom>
              <a:avLst/>
              <a:gdLst/>
              <a:ahLst/>
              <a:cxnLst/>
              <a:rect r="r" b="b" t="t" l="l"/>
              <a:pathLst>
                <a:path h="812800" w="668278">
                  <a:moveTo>
                    <a:pt x="36541" y="0"/>
                  </a:moveTo>
                  <a:lnTo>
                    <a:pt x="631737" y="0"/>
                  </a:lnTo>
                  <a:cubicBezTo>
                    <a:pt x="651918" y="0"/>
                    <a:pt x="668278" y="16360"/>
                    <a:pt x="668278" y="36541"/>
                  </a:cubicBezTo>
                  <a:lnTo>
                    <a:pt x="668278" y="776259"/>
                  </a:lnTo>
                  <a:cubicBezTo>
                    <a:pt x="668278" y="796440"/>
                    <a:pt x="651918" y="812800"/>
                    <a:pt x="631737" y="812800"/>
                  </a:cubicBezTo>
                  <a:lnTo>
                    <a:pt x="36541" y="812800"/>
                  </a:lnTo>
                  <a:cubicBezTo>
                    <a:pt x="16360" y="812800"/>
                    <a:pt x="0" y="796440"/>
                    <a:pt x="0" y="776259"/>
                  </a:cubicBezTo>
                  <a:lnTo>
                    <a:pt x="0" y="36541"/>
                  </a:lnTo>
                  <a:cubicBezTo>
                    <a:pt x="0" y="16360"/>
                    <a:pt x="16360" y="0"/>
                    <a:pt x="36541" y="0"/>
                  </a:cubicBezTo>
                  <a:close/>
                </a:path>
              </a:pathLst>
            </a:custGeom>
            <a:blipFill>
              <a:blip r:embed="rId3"/>
              <a:stretch>
                <a:fillRect l="-32270" t="-48962" r="-41547" b="-4158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98817" y="2581961"/>
            <a:ext cx="4750634" cy="5926854"/>
            <a:chOff x="0" y="0"/>
            <a:chExt cx="668278" cy="833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8278" cy="833738"/>
            </a:xfrm>
            <a:custGeom>
              <a:avLst/>
              <a:gdLst/>
              <a:ahLst/>
              <a:cxnLst/>
              <a:rect r="r" b="b" t="t" l="l"/>
              <a:pathLst>
                <a:path h="833738" w="668278">
                  <a:moveTo>
                    <a:pt x="37482" y="0"/>
                  </a:moveTo>
                  <a:lnTo>
                    <a:pt x="630795" y="0"/>
                  </a:lnTo>
                  <a:cubicBezTo>
                    <a:pt x="651496" y="0"/>
                    <a:pt x="668278" y="16781"/>
                    <a:pt x="668278" y="37482"/>
                  </a:cubicBezTo>
                  <a:lnTo>
                    <a:pt x="668278" y="796256"/>
                  </a:lnTo>
                  <a:cubicBezTo>
                    <a:pt x="668278" y="816957"/>
                    <a:pt x="651496" y="833738"/>
                    <a:pt x="630795" y="833738"/>
                  </a:cubicBezTo>
                  <a:lnTo>
                    <a:pt x="37482" y="833738"/>
                  </a:lnTo>
                  <a:cubicBezTo>
                    <a:pt x="16781" y="833738"/>
                    <a:pt x="0" y="816957"/>
                    <a:pt x="0" y="796256"/>
                  </a:cubicBezTo>
                  <a:lnTo>
                    <a:pt x="0" y="37482"/>
                  </a:lnTo>
                  <a:cubicBezTo>
                    <a:pt x="0" y="16781"/>
                    <a:pt x="16781" y="0"/>
                    <a:pt x="37482" y="0"/>
                  </a:cubicBezTo>
                  <a:close/>
                </a:path>
              </a:pathLst>
            </a:custGeom>
            <a:blipFill>
              <a:blip r:embed="rId4"/>
              <a:stretch>
                <a:fillRect l="-46697" t="-55253" r="-55473" b="-60812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73708" y="1176798"/>
            <a:ext cx="2873101" cy="4114800"/>
          </a:xfrm>
          <a:custGeom>
            <a:avLst/>
            <a:gdLst/>
            <a:ahLst/>
            <a:cxnLst/>
            <a:rect r="r" b="b" t="t" l="l"/>
            <a:pathLst>
              <a:path h="4114800" w="2873101">
                <a:moveTo>
                  <a:pt x="0" y="0"/>
                </a:moveTo>
                <a:lnTo>
                  <a:pt x="2873101" y="0"/>
                </a:lnTo>
                <a:lnTo>
                  <a:pt x="28731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8713" y="5291598"/>
            <a:ext cx="969365" cy="3485073"/>
          </a:xfrm>
          <a:custGeom>
            <a:avLst/>
            <a:gdLst/>
            <a:ahLst/>
            <a:cxnLst/>
            <a:rect r="r" b="b" t="t" l="l"/>
            <a:pathLst>
              <a:path h="3485073" w="969365">
                <a:moveTo>
                  <a:pt x="0" y="0"/>
                </a:moveTo>
                <a:lnTo>
                  <a:pt x="969365" y="0"/>
                </a:lnTo>
                <a:lnTo>
                  <a:pt x="969365" y="3485073"/>
                </a:lnTo>
                <a:lnTo>
                  <a:pt x="0" y="34850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93552" y="895350"/>
            <a:ext cx="1130089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b="true" sz="69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ANGGOTA KELOMPOK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9665" y="8538725"/>
            <a:ext cx="4580974" cy="14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176" b="true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Annisa Suci S.</a:t>
            </a:r>
          </a:p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b="true" sz="417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231511005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85976" y="8538725"/>
            <a:ext cx="4915402" cy="14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176" b="true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M. Ridho Firdaus</a:t>
            </a:r>
          </a:p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b="true" sz="417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231511022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52911" y="8538725"/>
            <a:ext cx="4154335" cy="145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7"/>
              </a:lnSpc>
            </a:pPr>
            <a:r>
              <a:rPr lang="en-US" sz="4176" b="true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Naufal Asidiq</a:t>
            </a:r>
          </a:p>
          <a:p>
            <a:pPr algn="ctr">
              <a:lnSpc>
                <a:spcPts val="5847"/>
              </a:lnSpc>
              <a:spcBef>
                <a:spcPct val="0"/>
              </a:spcBef>
            </a:pPr>
            <a:r>
              <a:rPr lang="en-US" b="true" sz="417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231511023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9574" y="-963416"/>
            <a:ext cx="12127290" cy="13077959"/>
          </a:xfrm>
          <a:custGeom>
            <a:avLst/>
            <a:gdLst/>
            <a:ahLst/>
            <a:cxnLst/>
            <a:rect r="r" b="b" t="t" l="l"/>
            <a:pathLst>
              <a:path h="13077959" w="12127290">
                <a:moveTo>
                  <a:pt x="0" y="0"/>
                </a:moveTo>
                <a:lnTo>
                  <a:pt x="12127290" y="0"/>
                </a:lnTo>
                <a:lnTo>
                  <a:pt x="12127290" y="13077959"/>
                </a:lnTo>
                <a:lnTo>
                  <a:pt x="0" y="13077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74799" y="2225402"/>
            <a:ext cx="10009173" cy="9158394"/>
          </a:xfrm>
          <a:custGeom>
            <a:avLst/>
            <a:gdLst/>
            <a:ahLst/>
            <a:cxnLst/>
            <a:rect r="r" b="b" t="t" l="l"/>
            <a:pathLst>
              <a:path h="9158394" w="10009173">
                <a:moveTo>
                  <a:pt x="0" y="0"/>
                </a:moveTo>
                <a:lnTo>
                  <a:pt x="10009173" y="0"/>
                </a:lnTo>
                <a:lnTo>
                  <a:pt x="10009173" y="9158393"/>
                </a:lnTo>
                <a:lnTo>
                  <a:pt x="0" y="915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984940"/>
            <a:ext cx="803043" cy="812800"/>
          </a:xfrm>
          <a:custGeom>
            <a:avLst/>
            <a:gdLst/>
            <a:ahLst/>
            <a:cxnLst/>
            <a:rect r="r" b="b" t="t" l="l"/>
            <a:pathLst>
              <a:path h="812800" w="803043">
                <a:moveTo>
                  <a:pt x="0" y="0"/>
                </a:moveTo>
                <a:lnTo>
                  <a:pt x="803043" y="0"/>
                </a:lnTo>
                <a:lnTo>
                  <a:pt x="80304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582319"/>
            <a:ext cx="803043" cy="812800"/>
          </a:xfrm>
          <a:custGeom>
            <a:avLst/>
            <a:gdLst/>
            <a:ahLst/>
            <a:cxnLst/>
            <a:rect r="r" b="b" t="t" l="l"/>
            <a:pathLst>
              <a:path h="812800" w="803043">
                <a:moveTo>
                  <a:pt x="0" y="0"/>
                </a:moveTo>
                <a:lnTo>
                  <a:pt x="803043" y="0"/>
                </a:lnTo>
                <a:lnTo>
                  <a:pt x="803043" y="812800"/>
                </a:lnTo>
                <a:lnTo>
                  <a:pt x="0" y="812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287073"/>
            <a:ext cx="803043" cy="812800"/>
          </a:xfrm>
          <a:custGeom>
            <a:avLst/>
            <a:gdLst/>
            <a:ahLst/>
            <a:cxnLst/>
            <a:rect r="r" b="b" t="t" l="l"/>
            <a:pathLst>
              <a:path h="812800" w="803043">
                <a:moveTo>
                  <a:pt x="0" y="0"/>
                </a:moveTo>
                <a:lnTo>
                  <a:pt x="803043" y="0"/>
                </a:lnTo>
                <a:lnTo>
                  <a:pt x="803043" y="812801"/>
                </a:lnTo>
                <a:lnTo>
                  <a:pt x="0" y="8128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9563" y="1361802"/>
            <a:ext cx="884246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Agenda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2799" y="2740465"/>
            <a:ext cx="641599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Penjelasan Pembuatan Piano(Jinton)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2799" y="4492625"/>
            <a:ext cx="641599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Media Pipe Untuk Menekan Tuts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58808" y="6352161"/>
            <a:ext cx="641599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Streamlit aplikasi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5028" y="-510052"/>
            <a:ext cx="12049303" cy="12993859"/>
          </a:xfrm>
          <a:custGeom>
            <a:avLst/>
            <a:gdLst/>
            <a:ahLst/>
            <a:cxnLst/>
            <a:rect r="r" b="b" t="t" l="l"/>
            <a:pathLst>
              <a:path h="12993859" w="12049303">
                <a:moveTo>
                  <a:pt x="0" y="0"/>
                </a:moveTo>
                <a:lnTo>
                  <a:pt x="12049303" y="0"/>
                </a:lnTo>
                <a:lnTo>
                  <a:pt x="12049303" y="12993859"/>
                </a:lnTo>
                <a:lnTo>
                  <a:pt x="0" y="1299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00772"/>
            <a:ext cx="10584695" cy="8229600"/>
          </a:xfrm>
          <a:custGeom>
            <a:avLst/>
            <a:gdLst/>
            <a:ahLst/>
            <a:cxnLst/>
            <a:rect r="r" b="b" t="t" l="l"/>
            <a:pathLst>
              <a:path h="8229600" w="10584695">
                <a:moveTo>
                  <a:pt x="0" y="0"/>
                </a:moveTo>
                <a:lnTo>
                  <a:pt x="10584695" y="0"/>
                </a:lnTo>
                <a:lnTo>
                  <a:pt x="105846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8474" y="923925"/>
            <a:ext cx="7850826" cy="174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Penjelasan Pembuatan Piano(Jinton)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35795" y="3013075"/>
            <a:ext cx="6286209" cy="6557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1. Struktur Utama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Beberapa file penting dalam proyek -Piano-main: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main.py → program utama untuk menjalankan piano virtual.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hand_detection.py → modul deteksi tangan menggunakan MediaPipe.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piano_config.py → konfigurasi tuts piano (posisi, ukuran, label).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piano_sound.py → untuk memutar suara piano.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keyboard.py → logika keyboard virtual.</a:t>
            </a:r>
          </a:p>
          <a:p>
            <a:pPr algn="just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streamlit_main.py → antarmuka Streamlit sebagai alternatif UI.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5028" y="-510052"/>
            <a:ext cx="12049303" cy="12993859"/>
          </a:xfrm>
          <a:custGeom>
            <a:avLst/>
            <a:gdLst/>
            <a:ahLst/>
            <a:cxnLst/>
            <a:rect r="r" b="b" t="t" l="l"/>
            <a:pathLst>
              <a:path h="12993859" w="12049303">
                <a:moveTo>
                  <a:pt x="0" y="0"/>
                </a:moveTo>
                <a:lnTo>
                  <a:pt x="12049303" y="0"/>
                </a:lnTo>
                <a:lnTo>
                  <a:pt x="12049303" y="12993859"/>
                </a:lnTo>
                <a:lnTo>
                  <a:pt x="0" y="12993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3174" y="923925"/>
            <a:ext cx="13388071" cy="863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Penjelasan Pembuatan Piano(Jinton)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174" y="2246165"/>
            <a:ext cx="15549941" cy="74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2. Alur Kerja Aplikasi Piano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a. Deteksi Tangan (hand_detection.py)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Menggunakan MediaPipe untuk mendeteksi tangan dan landmark (titik-titik penting seperti ujung jari).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Sistem ini memantau pergerakan jari pengguna di depan kamera.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b. Visualisasi Tuts Piano (piano_config.py + keyboard.py)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Membuat layout tuts piano pada layar (misalnya C, D, E, F, G).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Setiap tuts direpresentasikan sebagai area rectangle yang bisa "ditekan" dengan jari.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c. Interaksi (main.py)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Program utama membuka kamera dan menampilkan tampilan real-time.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Jika jari terdeteksi menyentuh area tuts, maka: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Tuts berubah warna.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Nama not ditampilkan (misalnya "C", "E", "G").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Suara not diputar lewat piano_sound.py.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d. Output Suara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TT Drugs"/>
                <a:ea typeface="TT Drugs"/>
                <a:cs typeface="TT Drugs"/>
                <a:sym typeface="TT Drugs"/>
              </a:rPr>
              <a:t>Modul piano_sound.py memainkan file suara .wav dari folder notes/ saat tuts ditekan.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8583" y="7502015"/>
            <a:ext cx="7315200" cy="3512571"/>
          </a:xfrm>
          <a:custGeom>
            <a:avLst/>
            <a:gdLst/>
            <a:ahLst/>
            <a:cxnLst/>
            <a:rect r="r" b="b" t="t" l="l"/>
            <a:pathLst>
              <a:path h="3512571" w="7315200">
                <a:moveTo>
                  <a:pt x="0" y="0"/>
                </a:moveTo>
                <a:lnTo>
                  <a:pt x="7315200" y="0"/>
                </a:lnTo>
                <a:lnTo>
                  <a:pt x="7315200" y="3512570"/>
                </a:lnTo>
                <a:lnTo>
                  <a:pt x="0" y="351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6635" y="1408112"/>
            <a:ext cx="11053950" cy="9727476"/>
          </a:xfrm>
          <a:custGeom>
            <a:avLst/>
            <a:gdLst/>
            <a:ahLst/>
            <a:cxnLst/>
            <a:rect r="r" b="b" t="t" l="l"/>
            <a:pathLst>
              <a:path h="9727476" w="11053950">
                <a:moveTo>
                  <a:pt x="0" y="0"/>
                </a:moveTo>
                <a:lnTo>
                  <a:pt x="11053949" y="0"/>
                </a:lnTo>
                <a:lnTo>
                  <a:pt x="11053949" y="9727476"/>
                </a:lnTo>
                <a:lnTo>
                  <a:pt x="0" y="9727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11518" y="-369040"/>
            <a:ext cx="5897420" cy="4114800"/>
          </a:xfrm>
          <a:custGeom>
            <a:avLst/>
            <a:gdLst/>
            <a:ahLst/>
            <a:cxnLst/>
            <a:rect r="r" b="b" t="t" l="l"/>
            <a:pathLst>
              <a:path h="4114800" w="5897420">
                <a:moveTo>
                  <a:pt x="0" y="0"/>
                </a:moveTo>
                <a:lnTo>
                  <a:pt x="5897420" y="0"/>
                </a:lnTo>
                <a:lnTo>
                  <a:pt x="58974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338081"/>
            <a:ext cx="9579279" cy="2903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88"/>
              </a:lnSpc>
              <a:spcBef>
                <a:spcPct val="0"/>
              </a:spcBef>
            </a:pPr>
            <a:r>
              <a:rPr lang="en-US" b="true" sz="834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Alur Kerja Program Piano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65487"/>
            <a:ext cx="7462487" cy="621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  <a:spcBef>
                <a:spcPct val="0"/>
              </a:spcBef>
            </a:pPr>
            <a:r>
              <a:rPr lang="en-US" b="true" sz="357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MediaPipe Untuk Menekan Tuts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8583" y="7502015"/>
            <a:ext cx="7315200" cy="3512571"/>
          </a:xfrm>
          <a:custGeom>
            <a:avLst/>
            <a:gdLst/>
            <a:ahLst/>
            <a:cxnLst/>
            <a:rect r="r" b="b" t="t" l="l"/>
            <a:pathLst>
              <a:path h="3512571" w="7315200">
                <a:moveTo>
                  <a:pt x="0" y="0"/>
                </a:moveTo>
                <a:lnTo>
                  <a:pt x="7315200" y="0"/>
                </a:lnTo>
                <a:lnTo>
                  <a:pt x="7315200" y="3512570"/>
                </a:lnTo>
                <a:lnTo>
                  <a:pt x="0" y="351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997" y="375200"/>
            <a:ext cx="5888734" cy="5591715"/>
          </a:xfrm>
          <a:custGeom>
            <a:avLst/>
            <a:gdLst/>
            <a:ahLst/>
            <a:cxnLst/>
            <a:rect r="r" b="b" t="t" l="l"/>
            <a:pathLst>
              <a:path h="5591715" w="5888734">
                <a:moveTo>
                  <a:pt x="0" y="0"/>
                </a:moveTo>
                <a:lnTo>
                  <a:pt x="5888734" y="0"/>
                </a:lnTo>
                <a:lnTo>
                  <a:pt x="5888734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529556" y="3337957"/>
            <a:ext cx="5582232" cy="2628959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>
            <a:off x="2194311" y="4015969"/>
            <a:ext cx="77460" cy="2210892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2529556" y="2246201"/>
            <a:ext cx="5263607" cy="0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6131" y="7037933"/>
            <a:ext cx="3246849" cy="3249067"/>
          </a:xfrm>
          <a:custGeom>
            <a:avLst/>
            <a:gdLst/>
            <a:ahLst/>
            <a:cxnLst/>
            <a:rect r="r" b="b" t="t" l="l"/>
            <a:pathLst>
              <a:path h="3249067" w="3246849">
                <a:moveTo>
                  <a:pt x="0" y="0"/>
                </a:moveTo>
                <a:lnTo>
                  <a:pt x="3246849" y="0"/>
                </a:lnTo>
                <a:lnTo>
                  <a:pt x="3246849" y="3249067"/>
                </a:lnTo>
                <a:lnTo>
                  <a:pt x="0" y="32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59016" b="-194329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2529556" y="2975161"/>
            <a:ext cx="5263607" cy="0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-1664425">
            <a:off x="14037157" y="2441714"/>
            <a:ext cx="2034724" cy="3148509"/>
          </a:xfrm>
          <a:custGeom>
            <a:avLst/>
            <a:gdLst/>
            <a:ahLst/>
            <a:cxnLst/>
            <a:rect r="r" b="b" t="t" l="l"/>
            <a:pathLst>
              <a:path h="3148509" w="2034724">
                <a:moveTo>
                  <a:pt x="0" y="0"/>
                </a:moveTo>
                <a:lnTo>
                  <a:pt x="2034724" y="0"/>
                </a:lnTo>
                <a:lnTo>
                  <a:pt x="2034724" y="3148509"/>
                </a:lnTo>
                <a:lnTo>
                  <a:pt x="0" y="31485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39801" y="1960451"/>
            <a:ext cx="607425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Untuk Melakukan Pendeteksian Posisi Jari Dalam Koordinat x,y,z, dimana yang di track adalah posisi ujung jari dengan media pipe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40844" y="5647452"/>
            <a:ext cx="607425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Untuk Mencocokan antara posisi tuts piano dengan posisi ujung jari yang sudah di track dengan media pipe, ketika posisi sesuai maka nilainya akan disambungkan ke piano_sound.py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235" y="6418429"/>
            <a:ext cx="607425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Untuk membunyikan suara(dengan cara memainkan file suara yang ada di folder notes sesuai dengan hasil dari main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86829" y="8510066"/>
            <a:ext cx="607425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FF6D4D"/>
                </a:solidFill>
                <a:latin typeface="TT Drugs Bold"/>
                <a:ea typeface="TT Drugs Bold"/>
                <a:cs typeface="TT Drugs Bold"/>
                <a:sym typeface="TT Drugs Bold"/>
              </a:rPr>
              <a:t>folder notes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9801" y="2689411"/>
            <a:ext cx="607425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Untuk membuat piano pada camera, dan menentukan koordinat x,y,z per tuts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3331478">
            <a:off x="6708680" y="6377784"/>
            <a:ext cx="912912" cy="1412630"/>
          </a:xfrm>
          <a:custGeom>
            <a:avLst/>
            <a:gdLst/>
            <a:ahLst/>
            <a:cxnLst/>
            <a:rect r="r" b="b" t="t" l="l"/>
            <a:pathLst>
              <a:path h="1412630" w="912912">
                <a:moveTo>
                  <a:pt x="0" y="0"/>
                </a:moveTo>
                <a:lnTo>
                  <a:pt x="912912" y="0"/>
                </a:lnTo>
                <a:lnTo>
                  <a:pt x="912912" y="1412631"/>
                </a:lnTo>
                <a:lnTo>
                  <a:pt x="0" y="1412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480281" y="3834994"/>
            <a:ext cx="4148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65136" y="7793524"/>
            <a:ext cx="41486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8583" y="7502015"/>
            <a:ext cx="7315200" cy="3512571"/>
          </a:xfrm>
          <a:custGeom>
            <a:avLst/>
            <a:gdLst/>
            <a:ahLst/>
            <a:cxnLst/>
            <a:rect r="r" b="b" t="t" l="l"/>
            <a:pathLst>
              <a:path h="3512571" w="7315200">
                <a:moveTo>
                  <a:pt x="0" y="0"/>
                </a:moveTo>
                <a:lnTo>
                  <a:pt x="7315200" y="0"/>
                </a:lnTo>
                <a:lnTo>
                  <a:pt x="7315200" y="3512570"/>
                </a:lnTo>
                <a:lnTo>
                  <a:pt x="0" y="351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997" y="375200"/>
            <a:ext cx="2636109" cy="2503148"/>
          </a:xfrm>
          <a:custGeom>
            <a:avLst/>
            <a:gdLst/>
            <a:ahLst/>
            <a:cxnLst/>
            <a:rect r="r" b="b" t="t" l="l"/>
            <a:pathLst>
              <a:path h="2503148" w="2636109">
                <a:moveTo>
                  <a:pt x="0" y="0"/>
                </a:moveTo>
                <a:lnTo>
                  <a:pt x="2636109" y="0"/>
                </a:lnTo>
                <a:lnTo>
                  <a:pt x="2636109" y="2503148"/>
                </a:lnTo>
                <a:lnTo>
                  <a:pt x="0" y="2503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2448" r="-148931" b="-76482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987223" y="1851039"/>
            <a:ext cx="3989414" cy="0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32974" y="257104"/>
            <a:ext cx="6480750" cy="3896551"/>
          </a:xfrm>
          <a:custGeom>
            <a:avLst/>
            <a:gdLst/>
            <a:ahLst/>
            <a:cxnLst/>
            <a:rect r="r" b="b" t="t" l="l"/>
            <a:pathLst>
              <a:path h="3896551" w="6480750">
                <a:moveTo>
                  <a:pt x="0" y="0"/>
                </a:moveTo>
                <a:lnTo>
                  <a:pt x="6480750" y="0"/>
                </a:lnTo>
                <a:lnTo>
                  <a:pt x="6480750" y="3896551"/>
                </a:lnTo>
                <a:lnTo>
                  <a:pt x="0" y="3896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264" y="4548332"/>
            <a:ext cx="6298281" cy="3219996"/>
          </a:xfrm>
          <a:custGeom>
            <a:avLst/>
            <a:gdLst/>
            <a:ahLst/>
            <a:cxnLst/>
            <a:rect r="r" b="b" t="t" l="l"/>
            <a:pathLst>
              <a:path h="3219996" w="6298281">
                <a:moveTo>
                  <a:pt x="0" y="0"/>
                </a:moveTo>
                <a:lnTo>
                  <a:pt x="6298281" y="0"/>
                </a:lnTo>
                <a:lnTo>
                  <a:pt x="6298281" y="3219996"/>
                </a:lnTo>
                <a:lnTo>
                  <a:pt x="0" y="32199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91819" y="1360074"/>
            <a:ext cx="2660416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Pada File Main Terdapat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0485" y="4410447"/>
            <a:ext cx="59073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Class VirPiano dan juga konfigurasi inisialisasi(banyak octave dan range octave bisa ditentukan disini)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277" y="7939778"/>
            <a:ext cx="5907360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def get_piano_notes(): untuk mereturn notes yang posisinya sesuai dengan ujung jari(hasil tracking mediapipe)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def circle_fingertips(): membuat titik di bagian ujung jari(tracking mediapipe)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007648" y="1953908"/>
            <a:ext cx="1497891" cy="2594423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3446370" y="2021847"/>
            <a:ext cx="6629229" cy="4536175"/>
          </a:xfrm>
          <a:prstGeom prst="line">
            <a:avLst/>
          </a:prstGeom>
          <a:ln cap="flat" w="38100">
            <a:solidFill>
              <a:srgbClr val="107FA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9398108" y="6821394"/>
            <a:ext cx="5907360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Dan yang utamanya adalah def start() dimana menjalankan semau fungsi agar camera dapat dibuka, piano diposisikan pada camera, terdapat lingakaran/titik di ujung jari, dan tuts/file notes dimainkan saat posisi ujung jari sesuai dengan suatu tuts/notes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88583" y="7502015"/>
            <a:ext cx="7315200" cy="3512571"/>
          </a:xfrm>
          <a:custGeom>
            <a:avLst/>
            <a:gdLst/>
            <a:ahLst/>
            <a:cxnLst/>
            <a:rect r="r" b="b" t="t" l="l"/>
            <a:pathLst>
              <a:path h="3512571" w="7315200">
                <a:moveTo>
                  <a:pt x="0" y="0"/>
                </a:moveTo>
                <a:lnTo>
                  <a:pt x="7315200" y="0"/>
                </a:lnTo>
                <a:lnTo>
                  <a:pt x="7315200" y="3512570"/>
                </a:lnTo>
                <a:lnTo>
                  <a:pt x="0" y="3512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56674" y="2263884"/>
            <a:ext cx="11174651" cy="4233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b="true" sz="3992">
                <a:solidFill>
                  <a:srgbClr val="423123"/>
                </a:solidFill>
                <a:latin typeface="TT Drugs Bold"/>
                <a:ea typeface="TT Drugs Bold"/>
                <a:cs typeface="TT Drugs Bold"/>
                <a:sym typeface="TT Drugs Bold"/>
              </a:rPr>
              <a:t>Pada intinya program ini tidak membutuhkan training model karena utamanya memanfaatkan media pipe untuk tracking posisi ujung jari untuk selanjutnya posisi x,y, dan z disesuaikan dengan posisi tuts dari piano yang sudah muncul di layar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DAGqwkTU7pU</dc:identifier>
  <dcterms:modified xsi:type="dcterms:W3CDTF">2011-08-01T06:04:30Z</dcterms:modified>
  <cp:revision>1</cp:revision>
  <dc:title>SLIDE PPT PCD PRAKTEK</dc:title>
</cp:coreProperties>
</file>